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60" r:id="rId4"/>
    <p:sldId id="259" r:id="rId5"/>
    <p:sldId id="258" r:id="rId6"/>
    <p:sldId id="261" r:id="rId7"/>
    <p:sldId id="266" r:id="rId8"/>
    <p:sldId id="265" r:id="rId9"/>
    <p:sldId id="262" r:id="rId10"/>
    <p:sldId id="263"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FFF0B-F0D9-4769-AA67-BF155BA2B776}" v="430" dt="2020-02-13T16:07:27.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varScale="1">
        <p:scale>
          <a:sx n="119" d="100"/>
          <a:sy n="119"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742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147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63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0637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8069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321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15191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3460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928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9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0370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5356508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Naslov 1"/>
          <p:cNvSpPr>
            <a:spLocks noGrp="1"/>
          </p:cNvSpPr>
          <p:nvPr>
            <p:ph type="ctrTitle"/>
          </p:nvPr>
        </p:nvSpPr>
        <p:spPr>
          <a:xfrm>
            <a:off x="8164106" y="609600"/>
            <a:ext cx="3369133" cy="3642851"/>
          </a:xfrm>
        </p:spPr>
        <p:txBody>
          <a:bodyPr>
            <a:normAutofit/>
          </a:bodyPr>
          <a:lstStyle/>
          <a:p>
            <a:endParaRPr lang="hr-HR" sz="4000"/>
          </a:p>
        </p:txBody>
      </p:sp>
      <p:sp>
        <p:nvSpPr>
          <p:cNvPr id="3" name="Podnaslov 2"/>
          <p:cNvSpPr>
            <a:spLocks noGrp="1"/>
          </p:cNvSpPr>
          <p:nvPr>
            <p:ph type="subTitle" idx="1"/>
          </p:nvPr>
        </p:nvSpPr>
        <p:spPr>
          <a:xfrm>
            <a:off x="8164106" y="4365523"/>
            <a:ext cx="3369132" cy="1793053"/>
          </a:xfrm>
        </p:spPr>
        <p:txBody>
          <a:bodyPr>
            <a:normAutofit/>
          </a:bodyPr>
          <a:lstStyle/>
          <a:p>
            <a:endParaRPr lang="hr-HR"/>
          </a:p>
        </p:txBody>
      </p:sp>
      <p:pic>
        <p:nvPicPr>
          <p:cNvPr id="11" name="Slika 11" descr="Slika na kojoj se prikazuje na otvorenom, priroda, zalazak, muškarac&#10;&#10;Opis je generiran uz vrlo visoku pouzdanost">
            <a:extLst>
              <a:ext uri="{FF2B5EF4-FFF2-40B4-BE49-F238E27FC236}">
                <a16:creationId xmlns:a16="http://schemas.microsoft.com/office/drawing/2014/main" id="{490E0D38-C1D2-4112-A9C7-25EE4F86AD58}"/>
              </a:ext>
            </a:extLst>
          </p:cNvPr>
          <p:cNvPicPr>
            <a:picLocks noChangeAspect="1"/>
          </p:cNvPicPr>
          <p:nvPr/>
        </p:nvPicPr>
        <p:blipFill>
          <a:blip r:embed="rId3"/>
          <a:stretch>
            <a:fillRect/>
          </a:stretch>
        </p:blipFill>
        <p:spPr>
          <a:xfrm>
            <a:off x="-3672" y="-40576"/>
            <a:ext cx="12199344" cy="6948117"/>
          </a:xfrm>
          <a:prstGeom prst="rect">
            <a:avLst/>
          </a:prstGeom>
        </p:spPr>
      </p:pic>
      <p:pic>
        <p:nvPicPr>
          <p:cNvPr id="6" name="Slika 6" descr="Slika na kojoj se prikazuje strujni krug&#10;&#10;Opis je generiran uz vrlo visoku pouzdanost">
            <a:extLst>
              <a:ext uri="{FF2B5EF4-FFF2-40B4-BE49-F238E27FC236}">
                <a16:creationId xmlns:a16="http://schemas.microsoft.com/office/drawing/2014/main" id="{8A37E09A-BDD3-4595-A090-7A9A5FBDF00A}"/>
              </a:ext>
            </a:extLst>
          </p:cNvPr>
          <p:cNvPicPr>
            <a:picLocks noChangeAspect="1"/>
          </p:cNvPicPr>
          <p:nvPr/>
        </p:nvPicPr>
        <p:blipFill>
          <a:blip r:embed="rId4"/>
          <a:stretch>
            <a:fillRect/>
          </a:stretch>
        </p:blipFill>
        <p:spPr>
          <a:xfrm>
            <a:off x="636915" y="1485814"/>
            <a:ext cx="6915663" cy="389006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Slika 9" descr="Slika na kojoj se prikazuje osoba, muškarac, odjeća, odijelo&#10;&#10;Opis je generiran uz vrlo visoku pouzdanost">
            <a:extLst>
              <a:ext uri="{FF2B5EF4-FFF2-40B4-BE49-F238E27FC236}">
                <a16:creationId xmlns:a16="http://schemas.microsoft.com/office/drawing/2014/main" id="{EC089A7C-F591-47F2-B88D-3E389E880842}"/>
              </a:ext>
            </a:extLst>
          </p:cNvPr>
          <p:cNvPicPr>
            <a:picLocks noChangeAspect="1"/>
          </p:cNvPicPr>
          <p:nvPr/>
        </p:nvPicPr>
        <p:blipFill>
          <a:blip r:embed="rId5"/>
          <a:stretch>
            <a:fillRect/>
          </a:stretch>
        </p:blipFill>
        <p:spPr>
          <a:xfrm>
            <a:off x="8720540" y="2324100"/>
            <a:ext cx="2251571" cy="2439318"/>
          </a:xfrm>
          <a:prstGeom prst="rect">
            <a:avLst/>
          </a:prstGeom>
        </p:spPr>
      </p:pic>
    </p:spTree>
    <p:extLst>
      <p:ext uri="{BB962C8B-B14F-4D97-AF65-F5344CB8AC3E}">
        <p14:creationId xmlns:p14="http://schemas.microsoft.com/office/powerpoint/2010/main" val="159641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dirty="0">
              <a:cs typeface="Calibri Light"/>
            </a:endParaRPr>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fontScale="92500" lnSpcReduction="10000"/>
          </a:bodyPr>
          <a:lstStyle/>
          <a:p>
            <a:pPr marL="0" indent="0" algn="just">
              <a:buNone/>
            </a:pPr>
            <a:endParaRPr lang="en-US" sz="1400">
              <a:cs typeface="Calibri"/>
            </a:endParaRPr>
          </a:p>
          <a:p>
            <a:r>
              <a:rPr lang="en-US" sz="2000" dirty="0">
                <a:ea typeface="+mn-lt"/>
                <a:cs typeface="+mn-lt"/>
              </a:rPr>
              <a:t>A digital card game based on the </a:t>
            </a:r>
            <a:r>
              <a:rPr lang="en-US" sz="2000" dirty="0" err="1">
                <a:ea typeface="+mn-lt"/>
                <a:cs typeface="+mn-lt"/>
              </a:rPr>
              <a:t>LoL</a:t>
            </a:r>
            <a:r>
              <a:rPr lang="en-US" sz="2000" dirty="0">
                <a:ea typeface="+mn-lt"/>
                <a:cs typeface="+mn-lt"/>
              </a:rPr>
              <a:t> universe called Legends of </a:t>
            </a:r>
            <a:r>
              <a:rPr lang="en-US" sz="2000" dirty="0" err="1">
                <a:ea typeface="+mn-lt"/>
                <a:cs typeface="+mn-lt"/>
              </a:rPr>
              <a:t>Runeterra</a:t>
            </a:r>
            <a:r>
              <a:rPr lang="en-US" sz="2000" dirty="0">
                <a:ea typeface="+mn-lt"/>
                <a:cs typeface="+mn-lt"/>
              </a:rPr>
              <a:t> is also in the works, as well as a long-rumored fighting game that will feature select “champions” from League’s cast of 146. </a:t>
            </a:r>
          </a:p>
          <a:p>
            <a:r>
              <a:rPr lang="en-US" sz="2000" dirty="0">
                <a:ea typeface="+mn-lt"/>
                <a:cs typeface="+mn-lt"/>
              </a:rPr>
              <a:t>Further off is another spinoff that will involve exploring League’s fantasy world. And then there’s League of Legends Esports Manager, which will let players assemble and oversee a pro gaming roster, starting with China’s esports league next year.</a:t>
            </a:r>
            <a:endParaRPr lang="en-US" sz="2000" dirty="0">
              <a:cs typeface="Calibri"/>
            </a:endParaRPr>
          </a:p>
        </p:txBody>
      </p:sp>
    </p:spTree>
    <p:extLst>
      <p:ext uri="{BB962C8B-B14F-4D97-AF65-F5344CB8AC3E}">
        <p14:creationId xmlns:p14="http://schemas.microsoft.com/office/powerpoint/2010/main" val="39414493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dirty="0">
              <a:cs typeface="Calibri Light"/>
            </a:endParaRPr>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fontScale="85000" lnSpcReduction="10000"/>
          </a:bodyPr>
          <a:lstStyle/>
          <a:p>
            <a:pPr marL="0" indent="0" algn="just">
              <a:buNone/>
            </a:pPr>
            <a:endParaRPr lang="en-US" sz="1400">
              <a:cs typeface="Calibri"/>
            </a:endParaRPr>
          </a:p>
          <a:p>
            <a:r>
              <a:rPr lang="en-US" sz="2000" dirty="0">
                <a:ea typeface="+mn-lt"/>
                <a:cs typeface="+mn-lt"/>
              </a:rPr>
              <a:t>And in the biggest move of the evening, Riot announced an entirely new game: a yet unnamed tactical first-person shooter game with no connection to League. It doesn’t have a release date yet, and it’s far from certain to be a hit—or even released</a:t>
            </a:r>
          </a:p>
          <a:p>
            <a:r>
              <a:rPr lang="en-US" sz="2000" dirty="0">
                <a:ea typeface="+mn-lt"/>
                <a:cs typeface="+mn-lt"/>
              </a:rPr>
              <a:t>Making a new game universe from scratch is a risky and costly proposition. But Riot seems to sense that it’s time to make some serious bets</a:t>
            </a:r>
          </a:p>
          <a:p>
            <a:r>
              <a:rPr lang="en-US" sz="2000" dirty="0">
                <a:ea typeface="+mn-lt"/>
                <a:cs typeface="+mn-lt"/>
              </a:rPr>
              <a:t>It has committed to producing multiple seasons of an animated </a:t>
            </a:r>
            <a:r>
              <a:rPr lang="en-US" sz="2000" dirty="0" err="1">
                <a:ea typeface="+mn-lt"/>
                <a:cs typeface="+mn-lt"/>
              </a:rPr>
              <a:t>LoL</a:t>
            </a:r>
            <a:r>
              <a:rPr lang="en-US" sz="2000" dirty="0">
                <a:ea typeface="+mn-lt"/>
                <a:cs typeface="+mn-lt"/>
              </a:rPr>
              <a:t> television series that aims to offer backstories for two of its iconic champions</a:t>
            </a:r>
            <a:endParaRPr lang="en-US" sz="2000" dirty="0">
              <a:cs typeface="Calibri"/>
            </a:endParaRPr>
          </a:p>
        </p:txBody>
      </p:sp>
    </p:spTree>
    <p:extLst>
      <p:ext uri="{BB962C8B-B14F-4D97-AF65-F5344CB8AC3E}">
        <p14:creationId xmlns:p14="http://schemas.microsoft.com/office/powerpoint/2010/main" val="42223365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dirty="0">
              <a:cs typeface="Calibri Light"/>
            </a:endParaRPr>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lnSpcReduction="10000"/>
          </a:bodyPr>
          <a:lstStyle/>
          <a:p>
            <a:pPr marL="0" indent="0" algn="just">
              <a:buNone/>
            </a:pPr>
            <a:endParaRPr lang="en-US" sz="1400">
              <a:cs typeface="Calibri"/>
            </a:endParaRPr>
          </a:p>
          <a:p>
            <a:pPr marL="0" indent="0" algn="ctr">
              <a:buNone/>
            </a:pPr>
            <a:endParaRPr lang="en-US" dirty="0">
              <a:cs typeface="Calibri"/>
            </a:endParaRPr>
          </a:p>
          <a:p>
            <a:pPr marL="0" indent="0" algn="ctr">
              <a:buNone/>
            </a:pPr>
            <a:endParaRPr lang="en-US" dirty="0">
              <a:cs typeface="Calibri"/>
            </a:endParaRPr>
          </a:p>
          <a:p>
            <a:pPr marL="0" indent="0" algn="ctr">
              <a:buNone/>
            </a:pPr>
            <a:r>
              <a:rPr lang="en-US" dirty="0">
                <a:cs typeface="Calibri"/>
              </a:rPr>
              <a:t>Thank you for attention!</a:t>
            </a:r>
          </a:p>
          <a:p>
            <a:pPr marL="0" indent="0" algn="ctr">
              <a:buNone/>
            </a:pPr>
            <a:endParaRPr lang="en-US" dirty="0">
              <a:cs typeface="Calibri"/>
            </a:endParaRPr>
          </a:p>
          <a:p>
            <a:pPr marL="0" indent="0" algn="ctr">
              <a:buNone/>
            </a:pPr>
            <a:endParaRPr lang="en-US" dirty="0">
              <a:cs typeface="Calibri"/>
            </a:endParaRPr>
          </a:p>
          <a:p>
            <a:pPr marL="0" indent="0" algn="ctr">
              <a:buNone/>
            </a:pPr>
            <a:endParaRPr lang="en-US" dirty="0">
              <a:cs typeface="Calibri"/>
            </a:endParaRPr>
          </a:p>
          <a:p>
            <a:pPr marL="0" indent="0" algn="ctr">
              <a:buNone/>
            </a:pPr>
            <a:endParaRPr lang="en-US" dirty="0">
              <a:cs typeface="Calibri"/>
            </a:endParaRPr>
          </a:p>
          <a:p>
            <a:pPr marL="0" indent="0">
              <a:buNone/>
            </a:pPr>
            <a:r>
              <a:rPr lang="en-US" sz="2000" dirty="0">
                <a:cs typeface="Calibri"/>
              </a:rPr>
              <a:t>Made by: Fran </a:t>
            </a:r>
            <a:r>
              <a:rPr lang="en-US" sz="2000" dirty="0" err="1">
                <a:cs typeface="Calibri"/>
              </a:rPr>
              <a:t>Pintaric</a:t>
            </a:r>
            <a:endParaRPr lang="en-US" sz="2000">
              <a:cs typeface="Calibri"/>
            </a:endParaRPr>
          </a:p>
          <a:p>
            <a:endParaRPr lang="en-US" sz="2000" dirty="0">
              <a:cs typeface="Calibri"/>
            </a:endParaRPr>
          </a:p>
        </p:txBody>
      </p:sp>
      <p:pic>
        <p:nvPicPr>
          <p:cNvPr id="3" name="Slika 4" descr="Slika na kojoj se prikazuje igračka, fotografija, stol, držanje&#10;&#10;Opis je generiran uz vrlo visoku pouzdanost">
            <a:extLst>
              <a:ext uri="{FF2B5EF4-FFF2-40B4-BE49-F238E27FC236}">
                <a16:creationId xmlns:a16="http://schemas.microsoft.com/office/drawing/2014/main" id="{02395DBD-B03D-44B2-B507-5F5ADC6A6FC9}"/>
              </a:ext>
            </a:extLst>
          </p:cNvPr>
          <p:cNvPicPr>
            <a:picLocks noChangeAspect="1"/>
          </p:cNvPicPr>
          <p:nvPr/>
        </p:nvPicPr>
        <p:blipFill>
          <a:blip r:embed="rId3"/>
          <a:stretch>
            <a:fillRect/>
          </a:stretch>
        </p:blipFill>
        <p:spPr>
          <a:xfrm>
            <a:off x="1756100" y="209149"/>
            <a:ext cx="2170666" cy="2822497"/>
          </a:xfrm>
          <a:prstGeom prst="rect">
            <a:avLst/>
          </a:prstGeom>
        </p:spPr>
      </p:pic>
    </p:spTree>
    <p:extLst>
      <p:ext uri="{BB962C8B-B14F-4D97-AF65-F5344CB8AC3E}">
        <p14:creationId xmlns:p14="http://schemas.microsoft.com/office/powerpoint/2010/main" val="31745301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r>
              <a:rPr lang="hr-HR" dirty="0" err="1">
                <a:cs typeface="Calibri Light"/>
              </a:rPr>
              <a:t>The</a:t>
            </a:r>
            <a:r>
              <a:rPr lang="hr-HR" dirty="0">
                <a:cs typeface="Calibri Light"/>
              </a:rPr>
              <a:t> </a:t>
            </a:r>
            <a:r>
              <a:rPr lang="hr-HR" dirty="0" err="1">
                <a:cs typeface="Calibri Light"/>
              </a:rPr>
              <a:t>Beginning</a:t>
            </a:r>
            <a:endParaRPr lang="hr-HR" dirty="0" err="1"/>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fontScale="85000" lnSpcReduction="10000"/>
          </a:bodyPr>
          <a:lstStyle/>
          <a:p>
            <a:r>
              <a:rPr lang="en-US" sz="2000" dirty="0">
                <a:ea typeface="+mn-lt"/>
                <a:cs typeface="+mn-lt"/>
              </a:rPr>
              <a:t>According to a post on the official Riot blog, Riot initially thought about releasing a boxed version of the game that users bought and waited for an expansion pack. However, it became clear that since it was an on-going game with no final boss or ending, this wouldn’t work.</a:t>
            </a:r>
          </a:p>
          <a:p>
            <a:r>
              <a:rPr lang="en-US" sz="2000" dirty="0">
                <a:ea typeface="+mn-lt"/>
                <a:cs typeface="+mn-lt"/>
              </a:rPr>
              <a:t>Instead, Riot wanted an experience that improved every few weeks as opposed to one big update per year. They also needed a way to pay for the servers, hosting and constant development costs all year round instead of relying on people buying an expansion.</a:t>
            </a:r>
          </a:p>
          <a:p>
            <a:pPr marL="0" indent="0">
              <a:buNone/>
            </a:pPr>
            <a:br>
              <a:rPr lang="en-US" sz="2000" dirty="0">
                <a:ea typeface="+mn-lt"/>
                <a:cs typeface="+mn-lt"/>
              </a:rPr>
            </a:br>
            <a:endParaRPr lang="en-US" sz="2000" dirty="0">
              <a:ea typeface="+mn-lt"/>
              <a:cs typeface="+mn-lt"/>
            </a:endParaRPr>
          </a:p>
        </p:txBody>
      </p:sp>
    </p:spTree>
    <p:extLst>
      <p:ext uri="{BB962C8B-B14F-4D97-AF65-F5344CB8AC3E}">
        <p14:creationId xmlns:p14="http://schemas.microsoft.com/office/powerpoint/2010/main" val="17568669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a:cs typeface="Calibri Light"/>
            </a:endParaRPr>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a:bodyPr>
          <a:lstStyle/>
          <a:p>
            <a:r>
              <a:rPr lang="en-US" sz="2000" dirty="0">
                <a:ea typeface="+mn-lt"/>
                <a:cs typeface="+mn-lt"/>
              </a:rPr>
              <a:t>Finally, after lots of brainstorming Riot settled on a free to play model with optional purchases for players. This type of model did several things. First, it allowed people to play and become the best without having to spend anything</a:t>
            </a:r>
          </a:p>
          <a:p>
            <a:pPr marL="0" indent="0">
              <a:buNone/>
            </a:pPr>
            <a:br>
              <a:rPr lang="en-US" sz="2000" dirty="0">
                <a:ea typeface="+mn-lt"/>
                <a:cs typeface="+mn-lt"/>
              </a:rPr>
            </a:br>
            <a:endParaRPr lang="en-US" sz="2000" dirty="0">
              <a:ea typeface="+mn-lt"/>
              <a:cs typeface="+mn-lt"/>
            </a:endParaRPr>
          </a:p>
        </p:txBody>
      </p:sp>
    </p:spTree>
    <p:extLst>
      <p:ext uri="{BB962C8B-B14F-4D97-AF65-F5344CB8AC3E}">
        <p14:creationId xmlns:p14="http://schemas.microsoft.com/office/powerpoint/2010/main" val="22893292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a:bodyPr>
          <a:lstStyle/>
          <a:p>
            <a:r>
              <a:rPr lang="en-US" sz="2000" dirty="0">
                <a:ea typeface="+mn-lt"/>
                <a:cs typeface="+mn-lt"/>
              </a:rPr>
              <a:t>In 2008, Riot Games obtained initial funding of US $7 million provided by venture capital firms Benchmark Capital and First Mark Capital. In a second round of funding in 2009, the company raised $8 million from Benchmark</a:t>
            </a:r>
            <a:br>
              <a:rPr lang="en-US" sz="2000" dirty="0">
                <a:ea typeface="+mn-lt"/>
                <a:cs typeface="+mn-lt"/>
              </a:rPr>
            </a:br>
            <a:br>
              <a:rPr lang="en-US" sz="2000" dirty="0">
                <a:ea typeface="+mn-lt"/>
                <a:cs typeface="+mn-lt"/>
              </a:rPr>
            </a:br>
            <a:r>
              <a:rPr lang="en-US" sz="2000" dirty="0">
                <a:ea typeface="+mn-lt"/>
                <a:cs typeface="+mn-lt"/>
              </a:rPr>
              <a:t>That is 15 Million till the end of 2009 when the game came out.</a:t>
            </a:r>
            <a:br>
              <a:rPr lang="en-US" sz="2000" dirty="0">
                <a:ea typeface="+mn-lt"/>
                <a:cs typeface="+mn-lt"/>
              </a:rPr>
            </a:br>
            <a:endParaRPr lang="en-US" sz="2000" dirty="0">
              <a:ea typeface="+mn-lt"/>
              <a:cs typeface="+mn-lt"/>
            </a:endParaRPr>
          </a:p>
        </p:txBody>
      </p:sp>
    </p:spTree>
    <p:extLst>
      <p:ext uri="{BB962C8B-B14F-4D97-AF65-F5344CB8AC3E}">
        <p14:creationId xmlns:p14="http://schemas.microsoft.com/office/powerpoint/2010/main" val="20093118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r>
              <a:rPr lang="hr-HR" dirty="0">
                <a:cs typeface="Calibri Light"/>
              </a:rPr>
              <a:t>Prime Time</a:t>
            </a:r>
            <a:endParaRPr lang="hr-HR" dirty="0"/>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fontScale="62500" lnSpcReduction="20000"/>
          </a:bodyPr>
          <a:lstStyle/>
          <a:p>
            <a:pPr marL="0" indent="0" algn="just">
              <a:buNone/>
            </a:pPr>
            <a:br>
              <a:rPr lang="en-US" sz="2000" dirty="0">
                <a:ea typeface="+mn-lt"/>
                <a:cs typeface="+mn-lt"/>
              </a:rPr>
            </a:br>
            <a:endParaRPr lang="sr-Latn-RS">
              <a:cs typeface="Calibri" panose="020F0502020204030204"/>
            </a:endParaRPr>
          </a:p>
          <a:p>
            <a:pPr algn="just"/>
            <a:r>
              <a:rPr lang="en-US" sz="2000" dirty="0">
                <a:ea typeface="+mn-lt"/>
                <a:cs typeface="+mn-lt"/>
              </a:rPr>
              <a:t>Riot’s free to play business model has helped them generate billions of dollars over the course of the past several years. In fact, Riot hit the headlines in 2014 as they were just $36 million shy of hitting the $1 billion milestone in revenue. According to a report from PC Gamer, Riot made an impressive $964 million between January and September in 2014 putting them number 1 on the highest grossing game list.</a:t>
            </a:r>
            <a:endParaRPr lang="en-US"/>
          </a:p>
          <a:p>
            <a:pPr algn="just"/>
            <a:r>
              <a:rPr lang="en-US" sz="2000" dirty="0">
                <a:ea typeface="+mn-lt"/>
                <a:cs typeface="+mn-lt"/>
              </a:rPr>
              <a:t>Compared to their competitors like DOTA 2, League of Legends was clearly in front. In the same time frame DOTA 2 generated only $136 million which is a far cry from </a:t>
            </a:r>
            <a:r>
              <a:rPr lang="en-US" sz="2000" dirty="0" err="1">
                <a:ea typeface="+mn-lt"/>
                <a:cs typeface="+mn-lt"/>
              </a:rPr>
              <a:t>LoL’s</a:t>
            </a:r>
            <a:r>
              <a:rPr lang="en-US" sz="2000" dirty="0">
                <a:ea typeface="+mn-lt"/>
                <a:cs typeface="+mn-lt"/>
              </a:rPr>
              <a:t> $964 million. Around this time it was evident that their free to play model was working. If anyone ever had any doubts over them making money, they sure didn’t now.</a:t>
            </a:r>
            <a:endParaRPr lang="en-US" dirty="0"/>
          </a:p>
          <a:p>
            <a:pPr algn="just"/>
            <a:r>
              <a:rPr lang="en-US" sz="2000" dirty="0">
                <a:ea typeface="+mn-lt"/>
                <a:cs typeface="+mn-lt"/>
              </a:rPr>
              <a:t>Fast forward to the present, and League of Legends is still breaking records. In 2015 League of Legends pulled in $1.6 billion in revenue for Riot, confirming their place on the top of every highest grossing list. Around the same time, DOTA 2 brought in revenues of $238 million which was still nowhere near the number 1 MOBA.</a:t>
            </a:r>
            <a:endParaRPr lang="en-US" dirty="0"/>
          </a:p>
          <a:p>
            <a:endParaRPr lang="en-US" sz="2000" dirty="0">
              <a:ea typeface="+mn-lt"/>
              <a:cs typeface="+mn-lt"/>
            </a:endParaRPr>
          </a:p>
        </p:txBody>
      </p:sp>
    </p:spTree>
    <p:extLst>
      <p:ext uri="{BB962C8B-B14F-4D97-AF65-F5344CB8AC3E}">
        <p14:creationId xmlns:p14="http://schemas.microsoft.com/office/powerpoint/2010/main" val="323899870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dirty="0"/>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fontScale="77500" lnSpcReduction="20000"/>
          </a:bodyPr>
          <a:lstStyle/>
          <a:p>
            <a:pPr marL="0" indent="0" algn="just">
              <a:buNone/>
            </a:pPr>
            <a:endParaRPr lang="en-US" sz="1400">
              <a:cs typeface="Calibri"/>
            </a:endParaRPr>
          </a:p>
          <a:p>
            <a:r>
              <a:rPr lang="en-US" sz="2000" dirty="0">
                <a:ea typeface="+mn-lt"/>
                <a:cs typeface="+mn-lt"/>
              </a:rPr>
              <a:t>The show is in honor of the tenth anniversary of Riot’s League of Legends, the company’s one and only title. League, or </a:t>
            </a:r>
            <a:r>
              <a:rPr lang="en-US" sz="2000" dirty="0" err="1">
                <a:ea typeface="+mn-lt"/>
                <a:cs typeface="+mn-lt"/>
              </a:rPr>
              <a:t>LoL</a:t>
            </a:r>
            <a:r>
              <a:rPr lang="en-US" sz="2000" dirty="0">
                <a:ea typeface="+mn-lt"/>
                <a:cs typeface="+mn-lt"/>
              </a:rPr>
              <a:t> as it’s known to rabid fans, has been successful far beyond anything Merrill and his cofounder, Brandon Beck, could have imagined when they launched the game in October 2009. </a:t>
            </a:r>
          </a:p>
          <a:p>
            <a:r>
              <a:rPr lang="en-US" sz="2000" dirty="0">
                <a:ea typeface="+mn-lt"/>
                <a:cs typeface="+mn-lt"/>
              </a:rPr>
              <a:t>Every day, the game peaks at 8 million simultaneous players. Almost 100 million people streamed last year’s World Championship finals, which was won by Invictus Gaming</a:t>
            </a:r>
          </a:p>
          <a:p>
            <a:r>
              <a:rPr lang="en-US" sz="2000" dirty="0">
                <a:ea typeface="+mn-lt"/>
                <a:cs typeface="+mn-lt"/>
              </a:rPr>
              <a:t> Over its lifetime, the game has generated $20 billion in revenue, making Merrill and Beck rich men, having sold the company in stages to Chinese internet giant Tencent, which valued the business at $366 million in 2011.</a:t>
            </a:r>
            <a:endParaRPr lang="en-US"/>
          </a:p>
        </p:txBody>
      </p:sp>
    </p:spTree>
    <p:extLst>
      <p:ext uri="{BB962C8B-B14F-4D97-AF65-F5344CB8AC3E}">
        <p14:creationId xmlns:p14="http://schemas.microsoft.com/office/powerpoint/2010/main" val="370488940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endParaRPr lang="hr-HR" dirty="0"/>
          </a:p>
        </p:txBody>
      </p:sp>
      <p:pic>
        <p:nvPicPr>
          <p:cNvPr id="3" name="Slika 4" descr="Slika na kojoj se prikazuje osoba, muškarac, na otvorenom, stajanje&#10;&#10;Opis je generiran uz vrlo visoku pouzdanost">
            <a:extLst>
              <a:ext uri="{FF2B5EF4-FFF2-40B4-BE49-F238E27FC236}">
                <a16:creationId xmlns:a16="http://schemas.microsoft.com/office/drawing/2014/main" id="{06FD6B82-887C-41C5-AD31-FDA83C46C6E0}"/>
              </a:ext>
            </a:extLst>
          </p:cNvPr>
          <p:cNvPicPr>
            <a:picLocks noChangeAspect="1"/>
          </p:cNvPicPr>
          <p:nvPr/>
        </p:nvPicPr>
        <p:blipFill>
          <a:blip r:embed="rId3"/>
          <a:stretch>
            <a:fillRect/>
          </a:stretch>
        </p:blipFill>
        <p:spPr>
          <a:xfrm>
            <a:off x="-3672" y="-3765"/>
            <a:ext cx="12199343" cy="6865531"/>
          </a:xfrm>
          <a:prstGeom prst="rect">
            <a:avLst/>
          </a:prstGeom>
        </p:spPr>
      </p:pic>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a:bodyPr>
          <a:lstStyle/>
          <a:p>
            <a:pPr marL="0" indent="0" algn="just">
              <a:buNone/>
            </a:pPr>
            <a:endParaRPr lang="en-US" sz="1400">
              <a:cs typeface="Calibri"/>
            </a:endParaRPr>
          </a:p>
          <a:p>
            <a:endParaRPr lang="en-US" sz="2000" dirty="0">
              <a:cs typeface="Calibri"/>
            </a:endParaRPr>
          </a:p>
        </p:txBody>
      </p:sp>
    </p:spTree>
    <p:extLst>
      <p:ext uri="{BB962C8B-B14F-4D97-AF65-F5344CB8AC3E}">
        <p14:creationId xmlns:p14="http://schemas.microsoft.com/office/powerpoint/2010/main" val="400950883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r>
              <a:rPr lang="hr-HR" dirty="0" err="1">
                <a:cs typeface="Calibri Light"/>
              </a:rPr>
              <a:t>Ravenue</a:t>
            </a:r>
            <a:endParaRPr lang="hr-HR" dirty="0" err="1"/>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a:bodyPr>
          <a:lstStyle/>
          <a:p>
            <a:pPr marL="0" indent="0" algn="just">
              <a:buNone/>
            </a:pPr>
            <a:endParaRPr lang="en-US" sz="1400">
              <a:cs typeface="Calibri"/>
            </a:endParaRPr>
          </a:p>
          <a:p>
            <a:endParaRPr lang="en-US" sz="2000" dirty="0">
              <a:cs typeface="Calibri"/>
            </a:endParaRPr>
          </a:p>
        </p:txBody>
      </p:sp>
      <p:pic>
        <p:nvPicPr>
          <p:cNvPr id="3" name="Slika 4" descr="Slika na kojoj se prikazuje sat&#10;&#10;Opis je generiran uz vrlo visoku pouzdanost">
            <a:extLst>
              <a:ext uri="{FF2B5EF4-FFF2-40B4-BE49-F238E27FC236}">
                <a16:creationId xmlns:a16="http://schemas.microsoft.com/office/drawing/2014/main" id="{7B464FEC-DD27-428B-9785-142EC6B1105E}"/>
              </a:ext>
            </a:extLst>
          </p:cNvPr>
          <p:cNvPicPr>
            <a:picLocks noChangeAspect="1"/>
          </p:cNvPicPr>
          <p:nvPr/>
        </p:nvPicPr>
        <p:blipFill>
          <a:blip r:embed="rId3"/>
          <a:stretch>
            <a:fillRect/>
          </a:stretch>
        </p:blipFill>
        <p:spPr>
          <a:xfrm>
            <a:off x="1070472" y="2954271"/>
            <a:ext cx="3413392" cy="2188855"/>
          </a:xfrm>
          <a:prstGeom prst="rect">
            <a:avLst/>
          </a:prstGeom>
        </p:spPr>
      </p:pic>
    </p:spTree>
    <p:extLst>
      <p:ext uri="{BB962C8B-B14F-4D97-AF65-F5344CB8AC3E}">
        <p14:creationId xmlns:p14="http://schemas.microsoft.com/office/powerpoint/2010/main" val="224691170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lika 4" descr="Slika na kojoj se prikazuje na otvorenom, zalazak, trava, sunce&#10;&#10;Opis je generiran uz vrlo visoku pouzdanost">
            <a:extLst>
              <a:ext uri="{FF2B5EF4-FFF2-40B4-BE49-F238E27FC236}">
                <a16:creationId xmlns:a16="http://schemas.microsoft.com/office/drawing/2014/main" id="{3DC84727-5A88-462F-A986-76B99D5A0224}"/>
              </a:ext>
            </a:extLst>
          </p:cNvPr>
          <p:cNvPicPr>
            <a:picLocks noChangeAspect="1"/>
          </p:cNvPicPr>
          <p:nvPr/>
        </p:nvPicPr>
        <p:blipFill rotWithShape="1">
          <a:blip r:embed="rId2"/>
          <a:srcRect l="5931" r="27842"/>
          <a:stretch/>
        </p:blipFill>
        <p:spPr>
          <a:xfrm>
            <a:off x="4117521" y="10"/>
            <a:ext cx="8074479" cy="6857990"/>
          </a:xfrm>
          <a:prstGeom prst="rect">
            <a:avLst/>
          </a:prstGeom>
        </p:spPr>
      </p:pic>
      <p:sp>
        <p:nvSpPr>
          <p:cNvPr id="11"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slov 1">
            <a:extLst>
              <a:ext uri="{FF2B5EF4-FFF2-40B4-BE49-F238E27FC236}">
                <a16:creationId xmlns:a16="http://schemas.microsoft.com/office/drawing/2014/main" id="{03485122-3009-4590-828C-DA146F9B8A42}"/>
              </a:ext>
            </a:extLst>
          </p:cNvPr>
          <p:cNvSpPr>
            <a:spLocks noGrp="1"/>
          </p:cNvSpPr>
          <p:nvPr>
            <p:ph type="title"/>
          </p:nvPr>
        </p:nvSpPr>
        <p:spPr>
          <a:xfrm>
            <a:off x="804672" y="365125"/>
            <a:ext cx="5266155" cy="1325563"/>
          </a:xfrm>
        </p:spPr>
        <p:txBody>
          <a:bodyPr>
            <a:normAutofit/>
          </a:bodyPr>
          <a:lstStyle/>
          <a:p>
            <a:r>
              <a:rPr lang="hr-HR" dirty="0">
                <a:cs typeface="Calibri Light"/>
              </a:rPr>
              <a:t>Future </a:t>
            </a:r>
            <a:r>
              <a:rPr lang="hr-HR" dirty="0" err="1">
                <a:cs typeface="Calibri Light"/>
              </a:rPr>
              <a:t>Plans</a:t>
            </a:r>
            <a:endParaRPr lang="hr-HR" dirty="0" err="1"/>
          </a:p>
        </p:txBody>
      </p:sp>
      <p:sp>
        <p:nvSpPr>
          <p:cNvPr id="8" name="Content Placeholder 7">
            <a:extLst>
              <a:ext uri="{FF2B5EF4-FFF2-40B4-BE49-F238E27FC236}">
                <a16:creationId xmlns:a16="http://schemas.microsoft.com/office/drawing/2014/main" id="{F9A51021-4691-4A2D-A9BC-A86C22C1FFFF}"/>
              </a:ext>
            </a:extLst>
          </p:cNvPr>
          <p:cNvSpPr>
            <a:spLocks noGrp="1"/>
          </p:cNvSpPr>
          <p:nvPr>
            <p:ph idx="1"/>
          </p:nvPr>
        </p:nvSpPr>
        <p:spPr>
          <a:xfrm>
            <a:off x="804672" y="2022601"/>
            <a:ext cx="3941499" cy="4154361"/>
          </a:xfrm>
        </p:spPr>
        <p:txBody>
          <a:bodyPr vert="horz" lIns="91440" tIns="45720" rIns="91440" bIns="45720" rtlCol="0" anchor="t">
            <a:normAutofit/>
          </a:bodyPr>
          <a:lstStyle/>
          <a:p>
            <a:pPr marL="0" indent="0" algn="just">
              <a:buNone/>
            </a:pPr>
            <a:endParaRPr lang="en-US" sz="1400">
              <a:cs typeface="Calibri"/>
            </a:endParaRPr>
          </a:p>
          <a:p>
            <a:r>
              <a:rPr lang="en-US" sz="2000" dirty="0">
                <a:ea typeface="+mn-lt"/>
                <a:cs typeface="+mn-lt"/>
              </a:rPr>
              <a:t>Riot’s game plan is nothing if not ambitious. First, it announced a mobile version of League called Wild Rift, as well as a version for its latest game mode called </a:t>
            </a:r>
            <a:r>
              <a:rPr lang="en-US" sz="2000" dirty="0" err="1">
                <a:ea typeface="+mn-lt"/>
                <a:cs typeface="+mn-lt"/>
              </a:rPr>
              <a:t>Teamfight</a:t>
            </a:r>
            <a:r>
              <a:rPr lang="en-US" sz="2000" dirty="0">
                <a:ea typeface="+mn-lt"/>
                <a:cs typeface="+mn-lt"/>
              </a:rPr>
              <a:t> Tactics. Both of those moves were expected. Less expected was a console version of the game. That’ll make League available to a much larger global audience, but since Riot is so late to the platforms, it might have trouble attracting new players. </a:t>
            </a:r>
            <a:endParaRPr lang="en-US" sz="2000" dirty="0">
              <a:cs typeface="Calibri"/>
            </a:endParaRPr>
          </a:p>
        </p:txBody>
      </p:sp>
    </p:spTree>
    <p:extLst>
      <p:ext uri="{BB962C8B-B14F-4D97-AF65-F5344CB8AC3E}">
        <p14:creationId xmlns:p14="http://schemas.microsoft.com/office/powerpoint/2010/main" val="22485302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TC103457485[[fn=Isprepletena mreža]]</Template>
  <TotalTime>0</TotalTime>
  <Words>0</Words>
  <Application>Microsoft Office PowerPoint</Application>
  <PresentationFormat>Široki zaslon</PresentationFormat>
  <Paragraphs>0</Paragraphs>
  <Slides>12</Slides>
  <Notes>0</Notes>
  <HiddenSlides>0</HiddenSlides>
  <MMClips>0</MMClips>
  <ScaleCrop>false</ScaleCrop>
  <HeadingPairs>
    <vt:vector size="4" baseType="variant">
      <vt:variant>
        <vt:lpstr>Tema</vt:lpstr>
      </vt:variant>
      <vt:variant>
        <vt:i4>1</vt:i4>
      </vt:variant>
      <vt:variant>
        <vt:lpstr>Naslovi slajdova</vt:lpstr>
      </vt:variant>
      <vt:variant>
        <vt:i4>12</vt:i4>
      </vt:variant>
    </vt:vector>
  </HeadingPairs>
  <TitlesOfParts>
    <vt:vector size="13" baseType="lpstr">
      <vt:lpstr>Office Theme</vt:lpstr>
      <vt:lpstr>PowerPoint prezentacija</vt:lpstr>
      <vt:lpstr>The Beginning</vt:lpstr>
      <vt:lpstr>PowerPoint prezentacija</vt:lpstr>
      <vt:lpstr>PowerPoint prezentacija</vt:lpstr>
      <vt:lpstr>Prime Time</vt:lpstr>
      <vt:lpstr>PowerPoint prezentacija</vt:lpstr>
      <vt:lpstr>PowerPoint prezentacija</vt:lpstr>
      <vt:lpstr>Ravenue</vt:lpstr>
      <vt:lpstr>Future Plans</vt:lpstr>
      <vt:lpstr>PowerPoint prezentacija</vt:lpstr>
      <vt:lpstr>PowerPoint prezentacija</vt:lpstr>
      <vt:lpstr>PowerPoint prezentacija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
  <cp:lastModifiedBy/>
  <cp:revision>208</cp:revision>
  <dcterms:created xsi:type="dcterms:W3CDTF">2020-02-13T14:56:48Z</dcterms:created>
  <dcterms:modified xsi:type="dcterms:W3CDTF">2020-02-13T16:08:03Z</dcterms:modified>
</cp:coreProperties>
</file>